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32" r:id="rId5"/>
    <p:sldId id="454" r:id="rId6"/>
    <p:sldId id="464" r:id="rId7"/>
    <p:sldId id="465" r:id="rId8"/>
    <p:sldId id="429" r:id="rId9"/>
    <p:sldId id="463" r:id="rId10"/>
    <p:sldId id="466" r:id="rId11"/>
    <p:sldId id="441" r:id="rId12"/>
    <p:sldId id="445" r:id="rId13"/>
    <p:sldId id="455" r:id="rId14"/>
    <p:sldId id="452" r:id="rId15"/>
    <p:sldId id="453" r:id="rId16"/>
    <p:sldId id="458" r:id="rId17"/>
    <p:sldId id="467" r:id="rId18"/>
    <p:sldId id="468" r:id="rId19"/>
    <p:sldId id="469" r:id="rId20"/>
    <p:sldId id="470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idog2021.grand-challenge.org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20210910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변동 대응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요약 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5958" y="665897"/>
            <a:ext cx="5508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현재 대다수의 연구에서 </a:t>
            </a:r>
            <a:r>
              <a:rPr lang="en-US" altLang="ko-KR" sz="1400" b="1" dirty="0" smtClean="0">
                <a:latin typeface="+mj-ea"/>
              </a:rPr>
              <a:t>scanner </a:t>
            </a:r>
            <a:r>
              <a:rPr lang="ko-KR" altLang="en-US" sz="1400" b="1" dirty="0" smtClean="0">
                <a:latin typeface="+mj-ea"/>
              </a:rPr>
              <a:t>변동성의 원인으로 색상 변수를 언급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현재 예상 가능한 핵심 변수</a:t>
            </a:r>
            <a:endParaRPr lang="en-US" altLang="ko-KR" sz="14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이미지 전체의 크기</a:t>
            </a:r>
            <a:endParaRPr lang="en-US" altLang="ko-KR" sz="1400" b="1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이미지 색상 변동성</a:t>
            </a:r>
            <a:endParaRPr lang="en-US" altLang="ko-KR" sz="14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실험 방법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모델 학습 과정에 </a:t>
            </a:r>
            <a:r>
              <a:rPr lang="en-US" altLang="ko-KR" sz="1400" b="1" dirty="0" smtClean="0">
                <a:latin typeface="+mj-ea"/>
              </a:rPr>
              <a:t>color augmentation</a:t>
            </a:r>
            <a:r>
              <a:rPr lang="ko-KR" altLang="en-US" sz="1400" b="1" dirty="0" smtClean="0">
                <a:latin typeface="+mj-ea"/>
              </a:rPr>
              <a:t>을 시행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Split </a:t>
            </a:r>
            <a:r>
              <a:rPr lang="en-US" altLang="ko-KR" sz="1400" b="1" dirty="0">
                <a:latin typeface="+mj-ea"/>
              </a:rPr>
              <a:t>the dataset (WSI) into: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Train </a:t>
            </a:r>
            <a:r>
              <a:rPr lang="en-US" altLang="ko-KR" sz="1400" b="1" dirty="0">
                <a:latin typeface="+mj-ea"/>
              </a:rPr>
              <a:t>→ Scanner </a:t>
            </a:r>
            <a:r>
              <a:rPr lang="en-US" altLang="ko-KR" sz="1400" b="1" dirty="0" smtClean="0">
                <a:latin typeface="+mj-ea"/>
              </a:rPr>
              <a:t>A (</a:t>
            </a:r>
            <a:r>
              <a:rPr lang="en-US" altLang="ko-KR" sz="1400" b="1" dirty="0" smtClean="0">
                <a:latin typeface="+mj-ea"/>
              </a:rPr>
              <a:t>old</a:t>
            </a:r>
            <a:r>
              <a:rPr lang="en-US" altLang="ko-KR" sz="1400" b="1" dirty="0" smtClean="0">
                <a:latin typeface="+mj-ea"/>
              </a:rPr>
              <a:t>)</a:t>
            </a:r>
            <a:endParaRPr lang="en-US" altLang="ko-KR" sz="1400" b="1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Val →</a:t>
            </a:r>
            <a:r>
              <a:rPr lang="en-US" altLang="ko-KR" sz="1400" b="1" dirty="0">
                <a:latin typeface="+mj-ea"/>
              </a:rPr>
              <a:t> </a:t>
            </a:r>
            <a:r>
              <a:rPr lang="en-US" altLang="ko-KR" sz="1400" b="1" dirty="0" smtClean="0">
                <a:latin typeface="+mj-ea"/>
              </a:rPr>
              <a:t>Scanner </a:t>
            </a:r>
            <a:r>
              <a:rPr lang="en-US" altLang="ko-KR" sz="1400" b="1" dirty="0">
                <a:latin typeface="+mj-ea"/>
              </a:rPr>
              <a:t>B </a:t>
            </a:r>
            <a:r>
              <a:rPr lang="en-US" altLang="ko-KR" sz="1400" b="1" dirty="0" smtClean="0">
                <a:latin typeface="+mj-ea"/>
              </a:rPr>
              <a:t>(new)</a:t>
            </a:r>
            <a:endParaRPr lang="en-US" altLang="ko-KR" sz="14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Test </a:t>
            </a:r>
            <a:r>
              <a:rPr lang="en-US" altLang="ko-KR" sz="1400" b="1" dirty="0">
                <a:latin typeface="+mj-ea"/>
              </a:rPr>
              <a:t>→</a:t>
            </a:r>
            <a:r>
              <a:rPr lang="en-US" altLang="ko-KR" sz="1400" b="1" dirty="0" smtClean="0">
                <a:latin typeface="+mj-ea"/>
              </a:rPr>
              <a:t> </a:t>
            </a:r>
            <a:r>
              <a:rPr lang="en-US" altLang="ko-KR" sz="1400" b="1" dirty="0">
                <a:latin typeface="+mj-ea"/>
              </a:rPr>
              <a:t>Scanner </a:t>
            </a:r>
            <a:r>
              <a:rPr lang="en-US" altLang="ko-KR" sz="1400" b="1" dirty="0" smtClean="0">
                <a:latin typeface="+mj-ea"/>
              </a:rPr>
              <a:t>C (new)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모델</a:t>
            </a:r>
            <a:r>
              <a:rPr lang="en-US" altLang="ko-KR" sz="1400" b="1" dirty="0" smtClean="0">
                <a:latin typeface="+mj-ea"/>
              </a:rPr>
              <a:t> </a:t>
            </a:r>
            <a:r>
              <a:rPr lang="ko-KR" altLang="en-US" sz="1400" b="1" dirty="0" smtClean="0">
                <a:latin typeface="+mj-ea"/>
              </a:rPr>
              <a:t>학습까지는 완료 </a:t>
            </a:r>
            <a:r>
              <a:rPr lang="en-US" altLang="ko-KR" sz="1400" b="1" dirty="0" smtClean="0">
                <a:latin typeface="+mj-ea"/>
              </a:rPr>
              <a:t>(9/10)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다음주 테스트 예정</a:t>
            </a:r>
            <a:endParaRPr lang="en-US" altLang="ko-KR" sz="1400" b="1" dirty="0" smtClean="0">
              <a:latin typeface="+mj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Work test1,2 </a:t>
            </a:r>
            <a:r>
              <a:rPr lang="ko-KR" altLang="en-US" sz="1400" b="1" dirty="0" smtClean="0">
                <a:latin typeface="+mj-ea"/>
              </a:rPr>
              <a:t>데이터 활용</a:t>
            </a:r>
            <a:endParaRPr lang="en-US" altLang="ko-KR" sz="1400" b="1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1062"/>
          <a:stretch/>
        </p:blipFill>
        <p:spPr>
          <a:xfrm>
            <a:off x="6209607" y="2890915"/>
            <a:ext cx="2876203" cy="36387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14" y="1336006"/>
            <a:ext cx="2987386" cy="1125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6614" y="1074396"/>
            <a:ext cx="253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err="1" smtClean="0"/>
              <a:t>스캐너별</a:t>
            </a:r>
            <a:r>
              <a:rPr lang="ko-KR" altLang="en-US" sz="1100" dirty="0" smtClean="0"/>
              <a:t> 색상 차이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9607" y="2629306"/>
            <a:ext cx="253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색상 </a:t>
            </a:r>
            <a:r>
              <a:rPr lang="en-US" altLang="ko-KR" sz="1100" dirty="0" smtClean="0"/>
              <a:t>augmentation </a:t>
            </a:r>
            <a:r>
              <a:rPr lang="ko-KR" altLang="en-US" sz="1100" dirty="0" smtClean="0"/>
              <a:t>적용</a:t>
            </a:r>
            <a:endParaRPr lang="ko-KR" altLang="en-US" sz="11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001790" y="1074396"/>
            <a:ext cx="0" cy="5567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13" y="5520968"/>
            <a:ext cx="4501295" cy="81581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260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노이즈 필터 및 정상 이미지 통합 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59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필터 테스트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 선택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대표 이미지 수집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모델이 유효 이미지로 분류 했으나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노이즈로 보이는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모델간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결과의 차이를 보이는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이미지들임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Acceptable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여부 분류 요청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병변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확인 가능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/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불가능 여부 확인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분류 결과 정보를 기준으로 모델 선택이 가능함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이슈 이미지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통합 모델에 투입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노이즈 이미지는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mal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로 분류되는 것을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좀 더 강건한 노이즈 필터의 필요성이 확인되어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해당 분류 요청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4320" y="615733"/>
            <a:ext cx="7148945" cy="35323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43" y="5221691"/>
            <a:ext cx="3790950" cy="1285875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712921" y="4294663"/>
            <a:ext cx="529041" cy="5326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선정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3" y="845451"/>
            <a:ext cx="8340930" cy="191003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63" y="2741416"/>
            <a:ext cx="2139892" cy="7258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13" y="3306799"/>
            <a:ext cx="8428823" cy="2104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" y="5529499"/>
            <a:ext cx="806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가장 다양한 그룹을 포함하면서</a:t>
            </a:r>
            <a:r>
              <a:rPr lang="en-US" altLang="ko-KR" sz="1400" b="1" u="sng" dirty="0" smtClean="0"/>
              <a:t>, </a:t>
            </a:r>
            <a:r>
              <a:rPr lang="ko-KR" altLang="en-US" sz="1400" b="1" u="sng" dirty="0" smtClean="0"/>
              <a:t>노이즈 이미지 오류가 적은 모델을 선정 </a:t>
            </a:r>
            <a:r>
              <a:rPr lang="en-US" altLang="ko-KR" sz="1400" b="1" u="sng" dirty="0" smtClean="0"/>
              <a:t/>
            </a:r>
            <a:br>
              <a:rPr lang="en-US" altLang="ko-KR" sz="1400" b="1" u="sng" dirty="0" smtClean="0"/>
            </a:br>
            <a:r>
              <a:rPr lang="en-US" altLang="ko-KR" sz="1400" b="1" u="sng" dirty="0" smtClean="0"/>
              <a:t>=&gt; M4</a:t>
            </a:r>
            <a:r>
              <a:rPr lang="ko-KR" altLang="en-US" sz="1400" b="1" u="sng" dirty="0" smtClean="0"/>
              <a:t>의 </a:t>
            </a:r>
            <a:r>
              <a:rPr lang="en-US" altLang="ko-KR" sz="1400" b="1" u="sng" dirty="0" smtClean="0"/>
              <a:t>threshold </a:t>
            </a:r>
            <a:r>
              <a:rPr lang="ko-KR" altLang="en-US" sz="1400" b="1" u="sng" dirty="0" smtClean="0"/>
              <a:t>값 최적화 계획</a:t>
            </a:r>
            <a:endParaRPr lang="ko-KR" altLang="en-US" sz="1400" b="1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434879" y="5948625"/>
            <a:ext cx="6109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Highest number of group found: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M5 &gt; M2 &gt; M3 &gt; M1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4879" y="6254308"/>
            <a:ext cx="5996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Least number of noise found: M1 &gt; </a:t>
            </a:r>
            <a:r>
              <a:rPr lang="en-US" sz="1400" dirty="0">
                <a:solidFill>
                  <a:srgbClr val="FF0000"/>
                </a:solidFill>
              </a:rPr>
              <a:t>M4</a:t>
            </a:r>
            <a:r>
              <a:rPr lang="en-US" sz="1400" dirty="0"/>
              <a:t> &gt; M3 &gt; M2 &gt; M5</a:t>
            </a:r>
          </a:p>
        </p:txBody>
      </p:sp>
    </p:spTree>
    <p:extLst>
      <p:ext uri="{BB962C8B-B14F-4D97-AF65-F5344CB8AC3E}">
        <p14:creationId xmlns:p14="http://schemas.microsoft.com/office/powerpoint/2010/main" val="29322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segmentation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0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(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90548"/>
            <a:ext cx="831272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deeplabv3 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모델 학습 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완료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) 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이전보다 긍정적인 결과 확인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학습이 진행되며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 정확도 개선 확인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Deeplabv3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, mask r-</a:t>
            </a:r>
            <a:r>
              <a:rPr lang="en-US" altLang="ko-KR" sz="1400" dirty="0" err="1">
                <a:solidFill>
                  <a:srgbClr val="1D1C1D"/>
                </a:solidFill>
                <a:latin typeface="+mj-ea"/>
                <a:ea typeface="+mj-ea"/>
              </a:rPr>
              <a:t>cnn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모델 학습 과정 </a:t>
            </a:r>
            <a:r>
              <a:rPr lang="ko-KR" altLang="en-US" sz="1400" dirty="0" err="1">
                <a:solidFill>
                  <a:srgbClr val="1D1C1D"/>
                </a:solidFill>
                <a:latin typeface="+mj-ea"/>
                <a:ea typeface="+mj-ea"/>
              </a:rPr>
              <a:t>간결화</a:t>
            </a:r>
            <a:r>
              <a:rPr lang="ko-KR" altLang="en-US" sz="1400" dirty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(1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차 완료</a:t>
            </a:r>
            <a:r>
              <a:rPr lang="en-US" altLang="ko-KR" sz="1400" dirty="0">
                <a:solidFill>
                  <a:srgbClr val="1D1C1D"/>
                </a:solidFill>
                <a:latin typeface="+mj-ea"/>
                <a:ea typeface="+mj-ea"/>
              </a:rPr>
              <a:t>) 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기존 코드의 전처리 코드 수정을 통해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학습 시간 단축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Mask </a:t>
            </a:r>
            <a:r>
              <a:rPr lang="en-US" altLang="ko-KR" sz="1400" dirty="0">
                <a:latin typeface="+mj-ea"/>
                <a:ea typeface="+mj-ea"/>
              </a:rPr>
              <a:t>r-</a:t>
            </a:r>
            <a:r>
              <a:rPr lang="en-US" altLang="ko-KR" sz="1400" dirty="0" err="1">
                <a:latin typeface="+mj-ea"/>
                <a:ea typeface="+mj-ea"/>
              </a:rPr>
              <a:t>cnn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모델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</a:rPr>
              <a:t>학습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  <a:ea typeface="+mj-ea"/>
              </a:rPr>
              <a:t>(1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차 완료</a:t>
            </a:r>
            <a:r>
              <a:rPr lang="en-US" altLang="ko-KR" sz="1400" dirty="0" smtClean="0">
                <a:latin typeface="+mj-ea"/>
                <a:ea typeface="+mj-ea"/>
              </a:rPr>
              <a:t>) (-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제외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  <a:ea typeface="+mj-ea"/>
              </a:rPr>
              <a:t>Deeplab</a:t>
            </a:r>
            <a:r>
              <a:rPr lang="ko-KR" altLang="en-US" sz="1400" dirty="0">
                <a:latin typeface="+mj-ea"/>
                <a:ea typeface="+mj-ea"/>
              </a:rPr>
              <a:t>과 동일하게 </a:t>
            </a:r>
            <a:r>
              <a:rPr lang="ko-KR" altLang="en-US" sz="1400" dirty="0" smtClean="0">
                <a:latin typeface="+mj-ea"/>
                <a:ea typeface="+mj-ea"/>
              </a:rPr>
              <a:t>중간 오류 </a:t>
            </a:r>
            <a:r>
              <a:rPr lang="ko-KR" altLang="en-US" sz="1400" dirty="0">
                <a:latin typeface="+mj-ea"/>
                <a:ea typeface="+mj-ea"/>
              </a:rPr>
              <a:t>없이 </a:t>
            </a:r>
            <a:r>
              <a:rPr lang="ko-KR" altLang="en-US" sz="1400" dirty="0" smtClean="0">
                <a:latin typeface="+mj-ea"/>
                <a:ea typeface="+mj-ea"/>
              </a:rPr>
              <a:t>학습이 진행 되었으나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  <a:ea typeface="+mj-ea"/>
              </a:rPr>
              <a:t>prediction</a:t>
            </a:r>
            <a:r>
              <a:rPr lang="ko-KR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을 생성하지 못함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Review: DeepLabv3 — Atrous Convolution (Semantic Segmentation) | by Sik-Ho  Tsa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2" y="4504544"/>
            <a:ext cx="7588015" cy="20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9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정상 이미지 </a:t>
            </a:r>
            <a:r>
              <a:rPr lang="en-US" altLang="ko-KR" b="1" dirty="0" smtClean="0"/>
              <a:t>segment </a:t>
            </a:r>
            <a:r>
              <a:rPr lang="ko-KR" altLang="en-US" b="1" dirty="0" smtClean="0"/>
              <a:t>모델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Detection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경향성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통합 모델과 동일한 이슈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대부분의 이미지에서 작은 병변이라도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detecting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하는 경향을 보임 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1260" y="1803875"/>
            <a:ext cx="4688379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2021S 0302280010101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95, 100, 107, 122, 222, 294, 370, 417, 447, 486</a:t>
            </a:r>
          </a:p>
          <a:p>
            <a:r>
              <a:rPr lang="ko-KR" altLang="en-US" sz="1400" dirty="0"/>
              <a:t>2021S 0302545010101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26</a:t>
            </a:r>
            <a:r>
              <a:rPr lang="ko-KR" altLang="en-US" sz="1400" dirty="0"/>
              <a:t>, 55, 60, 108, 133, 171, 207, 222, 238</a:t>
            </a:r>
          </a:p>
          <a:p>
            <a:r>
              <a:rPr lang="ko-KR" altLang="en-US" sz="1400" dirty="0"/>
              <a:t>2021S 0302552010101 (거친 조직*)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8, 19, 52, 75, 152, 197, 260</a:t>
            </a:r>
          </a:p>
          <a:p>
            <a:r>
              <a:rPr lang="ko-KR" altLang="en-US" sz="1400" dirty="0"/>
              <a:t>2021S 0302555010101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16, 27, 52, 70, 117, 139, 158, 203</a:t>
            </a:r>
          </a:p>
          <a:p>
            <a:r>
              <a:rPr lang="ko-KR" altLang="en-US" sz="1400" dirty="0"/>
              <a:t>2021S 0302555030101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20, 42, 82, 106, 157, 174, 197, 208, 252, 274</a:t>
            </a:r>
          </a:p>
          <a:p>
            <a:r>
              <a:rPr lang="ko-KR" altLang="en-US" sz="1400" dirty="0"/>
              <a:t>2021S 0302556010101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18, 53, 69, 154, 176, 192</a:t>
            </a:r>
          </a:p>
          <a:p>
            <a:r>
              <a:rPr lang="ko-KR" altLang="en-US" sz="1400" dirty="0"/>
              <a:t>2021S 0302576010101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14, 36, 72, 106, 154, 189, 203, 212, 237</a:t>
            </a:r>
          </a:p>
          <a:p>
            <a:r>
              <a:rPr lang="ko-KR" altLang="en-US" sz="1400" dirty="0"/>
              <a:t>2021S 0302582020101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10, 38, 85, 109, 121, 141, 216, 241</a:t>
            </a:r>
          </a:p>
          <a:p>
            <a:r>
              <a:rPr lang="ko-KR" altLang="en-US" sz="1400" dirty="0"/>
              <a:t>2021S 0302584010101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36, 62, 91, 120, 141, 164, 208, 219</a:t>
            </a:r>
          </a:p>
          <a:p>
            <a:r>
              <a:rPr lang="ko-KR" altLang="en-US" sz="1400" dirty="0"/>
              <a:t>2021S 0302587020101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9, 47, 81, 109, 155, 276, 313, 341, 383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33EC03-F59D-4B47-BF5E-29B17CE63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062" y="1930038"/>
            <a:ext cx="2653985" cy="19414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84F960-E66A-473D-A52B-247E484C8D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27" y="4233894"/>
            <a:ext cx="2694654" cy="197118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403273" y="3541222"/>
            <a:ext cx="274320" cy="656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 </a:t>
            </a:r>
            <a:r>
              <a:rPr lang="ko-KR" altLang="en-US" b="1" dirty="0" smtClean="0"/>
              <a:t>모델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최근 모델을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pre-trained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모델로 사용하여 추가 데이터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가학습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 인수 인계 및 코드 수정 중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20998E-D73A-48B9-95A0-E0CBCDE1A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09" y="1561953"/>
            <a:ext cx="1762688" cy="12894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B72EB7-BE12-4F1F-94F9-D6B03A95C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30" y="1561953"/>
            <a:ext cx="1762688" cy="128943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207FE4-45EB-40D0-86F0-E1710E448941}"/>
              </a:ext>
            </a:extLst>
          </p:cNvPr>
          <p:cNvGrpSpPr/>
          <p:nvPr/>
        </p:nvGrpSpPr>
        <p:grpSpPr>
          <a:xfrm>
            <a:off x="5076073" y="1561953"/>
            <a:ext cx="1938957" cy="1289437"/>
            <a:chOff x="737868" y="5274757"/>
            <a:chExt cx="2132853" cy="15602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75C9EFD-B721-4C96-9F54-EC4141A9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8" y="5274757"/>
              <a:ext cx="2132853" cy="15602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17B433-526F-4612-96CC-4C2234F5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8" y="5274757"/>
              <a:ext cx="2132853" cy="1560219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</p:spPr>
        </p:pic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F77FBF02-B308-4874-8F36-5A25FEEF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2" y="4181192"/>
            <a:ext cx="3052488" cy="22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3765694"/>
            <a:ext cx="36311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1D1C1D"/>
                </a:solidFill>
                <a:latin typeface="+mj-ea"/>
              </a:rPr>
              <a:t>5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</a:rPr>
              <a:t>차 데이터 추가 학습과 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</a:rPr>
              <a:t>loss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</a:rPr>
              <a:t>변화</a:t>
            </a:r>
            <a:endParaRPr lang="en-US" altLang="ko-KR" sz="1400" dirty="0">
              <a:solidFill>
                <a:srgbClr val="1D1C1D"/>
              </a:solidFill>
              <a:latin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CD9568-E51E-44CE-8060-1D1377A75C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45" y="4397596"/>
            <a:ext cx="2477239" cy="18121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828E1A-6F2C-4B3B-BAD3-59AD88E229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61" y="4429335"/>
            <a:ext cx="2477239" cy="1812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631121" y="3894204"/>
            <a:ext cx="21420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1D1C1D"/>
                </a:solidFill>
                <a:latin typeface="+mj-ea"/>
              </a:rPr>
              <a:t>Detection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</a:rPr>
              <a:t>예시</a:t>
            </a:r>
            <a:endParaRPr lang="en-US" altLang="ko-KR" sz="1400" dirty="0">
              <a:solidFill>
                <a:srgbClr val="1D1C1D"/>
              </a:solidFill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4335" y="6209740"/>
            <a:ext cx="7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76647" y="6241478"/>
            <a:ext cx="132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rediction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 </a:t>
            </a:r>
            <a:r>
              <a:rPr lang="ko-KR" altLang="en-US" b="1" dirty="0" smtClean="0"/>
              <a:t>모델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최근 모델을 </a:t>
            </a:r>
            <a:r>
              <a:rPr lang="en-US" altLang="ko-KR" sz="1400" dirty="0">
                <a:solidFill>
                  <a:srgbClr val="1D1C1D"/>
                </a:solidFill>
                <a:latin typeface="+mj-ea"/>
              </a:rPr>
              <a:t>pre-trained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모델로 사용하여 추가 데이터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가학습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85194E-AB0E-4E41-8BC9-DFC8D32EA4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58" y="1204238"/>
            <a:ext cx="2497140" cy="18267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BD61CD5-C993-4FA0-BAD1-9807D0250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42" y="1210116"/>
            <a:ext cx="2497140" cy="18267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27EE4F1-C8D4-434C-AF68-6D3202717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" y="1218920"/>
            <a:ext cx="2497140" cy="18267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10F585-063C-4C97-9A48-FFAED570F3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59" y="3061982"/>
            <a:ext cx="2497140" cy="18267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C7B351-BC3D-4BD5-A770-9B0BA4FE12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07" y="3067860"/>
            <a:ext cx="2509175" cy="18355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C658EF9-3C22-411D-8676-114908EA9C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" y="3076664"/>
            <a:ext cx="2497140" cy="18267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91BEFF0-7CA3-4CFC-A882-65521FA29B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" y="4934408"/>
            <a:ext cx="2497140" cy="182670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1ACB543-2094-4A30-938D-88BF390ADE2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58" y="4925605"/>
            <a:ext cx="2497140" cy="18267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E2F748-693E-4BA3-AF5B-D28E4C4218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42" y="4925605"/>
            <a:ext cx="2497140" cy="1826702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175462" y="1233789"/>
            <a:ext cx="0" cy="54579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054436" y="1303154"/>
            <a:ext cx="0" cy="54579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5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 </a:t>
            </a:r>
            <a:r>
              <a:rPr lang="ko-KR" altLang="en-US" b="1" dirty="0" smtClean="0"/>
              <a:t>모델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최근 모델을 </a:t>
            </a:r>
            <a:r>
              <a:rPr lang="en-US" altLang="ko-KR" sz="1400" dirty="0">
                <a:solidFill>
                  <a:srgbClr val="1D1C1D"/>
                </a:solidFill>
                <a:latin typeface="+mj-ea"/>
              </a:rPr>
              <a:t>pre-trained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모델로 사용하여 추가 데이터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가학습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5AE03A2-FD7E-4770-A418-20178C0C6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3" y="1233789"/>
            <a:ext cx="2497140" cy="182670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4860D11-0DBA-4691-9671-1F4B313223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95" y="1233789"/>
            <a:ext cx="2497140" cy="18267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8762111-083F-4571-9BFB-369377AE8A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69" y="1233789"/>
            <a:ext cx="2497140" cy="182670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99D22B4-324D-4753-9565-4F9CFBC70D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95" y="3087337"/>
            <a:ext cx="2497140" cy="182670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4689710-D519-4BE7-B7E0-FBD53F2F85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69" y="3087338"/>
            <a:ext cx="2497140" cy="182670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2E4464F-2B9D-4F0C-A676-31117431B9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3" y="3097380"/>
            <a:ext cx="2497140" cy="182670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A2F366B-948F-45D5-A90B-5C4F5F6D65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65" y="4941166"/>
            <a:ext cx="2497142" cy="18267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58B44A3-9811-44E5-AAFE-502364C9BF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3" y="4941166"/>
            <a:ext cx="2497142" cy="182670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BC9BDAA-4A42-4164-9D1E-549D1E4D5C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93" y="4941166"/>
            <a:ext cx="2497142" cy="1826703"/>
          </a:xfrm>
          <a:prstGeom prst="rect">
            <a:avLst/>
          </a:prstGeom>
        </p:spPr>
      </p:pic>
      <p:cxnSp>
        <p:nvCxnSpPr>
          <p:cNvPr id="46" name="직선 연결선 45"/>
          <p:cNvCxnSpPr/>
          <p:nvPr/>
        </p:nvCxnSpPr>
        <p:spPr>
          <a:xfrm>
            <a:off x="3059084" y="1233789"/>
            <a:ext cx="0" cy="54579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21680" y="1233789"/>
            <a:ext cx="0" cy="54579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92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920136"/>
              </p:ext>
            </p:extLst>
          </p:nvPr>
        </p:nvGraphicFramePr>
        <p:xfrm>
          <a:off x="260466" y="515389"/>
          <a:ext cx="8725593" cy="35704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9/03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버전별</a:t>
                      </a:r>
                      <a:r>
                        <a:rPr lang="ko-KR" altLang="en-US" sz="1200" dirty="0" smtClean="0"/>
                        <a:t> 분포 결과 생성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정리 요청 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일부 삭제 및 보존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리포트 업데이트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E:\00. </a:t>
                      </a:r>
                      <a:r>
                        <a:rPr lang="en-US" altLang="ko-KR" sz="1200" dirty="0" err="1" smtClean="0"/>
                        <a:t>data_report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\DATA report_seegene_20210910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스캐너별</a:t>
                      </a:r>
                      <a:r>
                        <a:rPr lang="ko-KR" altLang="en-US" sz="1200" dirty="0" smtClean="0"/>
                        <a:t> 데이터 업로드 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'new scanner 1': E:\ai_solution_test\work_test1 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'new scanner2': E:\ai_solution_test\work_test2 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old scanner :' E:\ai_solution_test\work_image_files.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80615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56902"/>
              </p:ext>
            </p:extLst>
          </p:nvPr>
        </p:nvGraphicFramePr>
        <p:xfrm>
          <a:off x="260466" y="2722281"/>
          <a:ext cx="8725593" cy="3587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80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230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Feature_cube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개발 완료</a:t>
                      </a:r>
                      <a:r>
                        <a:rPr lang="en-US" altLang="ko-KR" sz="1200" baseline="0" dirty="0" smtClean="0"/>
                        <a:t>: 87%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업데이트 중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Graph</a:t>
                      </a:r>
                      <a:r>
                        <a:rPr lang="en-US" altLang="ko-KR" sz="1200" baseline="0" dirty="0" smtClean="0"/>
                        <a:t> CNN </a:t>
                      </a:r>
                      <a:r>
                        <a:rPr lang="ko-KR" altLang="en-US" sz="1200" baseline="0" dirty="0" smtClean="0"/>
                        <a:t>업데이트 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 NET </a:t>
                      </a:r>
                      <a:r>
                        <a:rPr lang="ko-KR" altLang="en-US" sz="1200" baseline="0" dirty="0" smtClean="0"/>
                        <a:t>버전에 대한 업데이트 시행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업데이트 및 슬라이드 </a:t>
                      </a:r>
                      <a:r>
                        <a:rPr lang="ko-KR" altLang="en-US" sz="1200" baseline="0" dirty="0" err="1" smtClean="0"/>
                        <a:t>재학습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Feature cube: </a:t>
                      </a:r>
                      <a:r>
                        <a:rPr lang="ko-KR" altLang="en-US" sz="1200" baseline="0" dirty="0" smtClean="0"/>
                        <a:t>업데이트 </a:t>
                      </a: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ko-KR" altLang="en-US" sz="1200" baseline="0" dirty="0" smtClean="0"/>
                        <a:t>로 학습 시작 </a:t>
                      </a:r>
                      <a:r>
                        <a:rPr lang="en-US" altLang="ko-KR" sz="1200" baseline="0" dirty="0" smtClean="0"/>
                        <a:t>(9/8)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스캐너별</a:t>
                      </a:r>
                      <a:r>
                        <a:rPr lang="ko-KR" altLang="en-US" sz="1200" baseline="0" dirty="0" smtClean="0"/>
                        <a:t> 이미지 변동성 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해결 사례들을 조사하고 있으나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해당 이슈는 발생 가능성이 </a:t>
                      </a:r>
                      <a:r>
                        <a:rPr lang="ko-KR" altLang="en-US" sz="1200" baseline="0" dirty="0" err="1" smtClean="0"/>
                        <a:t>다분하여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해결이 필요한 </a:t>
                      </a:r>
                      <a:r>
                        <a:rPr lang="ko-KR" altLang="en-US" sz="1200" baseline="0" dirty="0" err="1" smtClean="0"/>
                        <a:t>이슈중</a:t>
                      </a:r>
                      <a:r>
                        <a:rPr lang="ko-KR" altLang="en-US" sz="1200" baseline="0" dirty="0" smtClean="0"/>
                        <a:t> 하나로 보임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챌린지</a:t>
                      </a:r>
                      <a:r>
                        <a:rPr lang="ko-KR" altLang="en-US" sz="1200" baseline="0" dirty="0" smtClean="0"/>
                        <a:t> 존재</a:t>
                      </a:r>
                      <a:r>
                        <a:rPr lang="en-US" altLang="ko-KR" sz="1200" baseline="0" dirty="0" smtClean="0"/>
                        <a:t>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>
                          <a:hlinkClick r:id="rId2"/>
                        </a:rPr>
                        <a:t>https://midog2021.grand-challenge.org/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변동성 관련 조사 사항 다음주 발표 예정 </a:t>
                      </a:r>
                      <a:r>
                        <a:rPr lang="en-US" altLang="ko-KR" sz="1200" baseline="0" dirty="0" smtClean="0"/>
                        <a:t>(will’)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Stomach </a:t>
                      </a:r>
                      <a:r>
                        <a:rPr lang="ko-KR" altLang="en-US" sz="1200" baseline="0" dirty="0" smtClean="0"/>
                        <a:t>모델 기준으로 변동성 테스트 진행중 </a:t>
                      </a:r>
                      <a:r>
                        <a:rPr lang="en-US" altLang="ko-KR" sz="1200" baseline="0" dirty="0" smtClean="0"/>
                        <a:t>(will’)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Literature review </a:t>
                      </a:r>
                      <a:r>
                        <a:rPr lang="ko-KR" altLang="en-US" sz="1200" baseline="0" dirty="0" smtClean="0"/>
                        <a:t>기준 색상을 메인 이슈로 잡고 진행중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모델 생성은 완료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smtClean="0"/>
                        <a:t>테스트 대기중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 </a:t>
            </a:r>
            <a:r>
              <a:rPr lang="ko-KR" altLang="en-US" b="1" dirty="0" smtClean="0"/>
              <a:t>모델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4320" y="615733"/>
            <a:ext cx="83127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최근 모델을 </a:t>
            </a:r>
            <a:r>
              <a:rPr lang="en-US" altLang="ko-KR" sz="1400" dirty="0">
                <a:solidFill>
                  <a:srgbClr val="1D1C1D"/>
                </a:solidFill>
                <a:latin typeface="+mj-ea"/>
              </a:rPr>
              <a:t>pre-trained</a:t>
            </a:r>
            <a:r>
              <a:rPr lang="en-US" altLang="ko-KR" sz="1400" dirty="0" smtClean="0">
                <a:solidFill>
                  <a:srgbClr val="1D1C1D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solidFill>
                  <a:srgbClr val="1D1C1D"/>
                </a:solidFill>
                <a:latin typeface="+mj-ea"/>
                <a:ea typeface="+mj-ea"/>
              </a:rPr>
              <a:t>모델로 사용하여 추가 데이터 </a:t>
            </a:r>
            <a:r>
              <a:rPr lang="ko-KR" altLang="en-US" sz="1400" dirty="0" err="1" smtClean="0">
                <a:solidFill>
                  <a:srgbClr val="1D1C1D"/>
                </a:solidFill>
                <a:latin typeface="+mj-ea"/>
                <a:ea typeface="+mj-ea"/>
              </a:rPr>
              <a:t>가학습</a:t>
            </a:r>
            <a:endParaRPr lang="en-US" altLang="ko-KR" sz="1400" dirty="0" smtClean="0">
              <a:solidFill>
                <a:srgbClr val="1D1C1D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BDBCC9-95D6-4422-BF3F-7B9813670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27" y="1165357"/>
            <a:ext cx="2491104" cy="18222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59B328-84EF-4180-9A3B-1154F594F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98" y="1165357"/>
            <a:ext cx="2491104" cy="18222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9026B32-E7E4-4B30-8252-91E491768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123260"/>
            <a:ext cx="2497140" cy="18267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9F5CD0-6AF5-4498-8524-B92FC16C3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28" y="3013242"/>
            <a:ext cx="2491104" cy="18222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7A303F4-292B-4C53-89C9-4EFBA4B31A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98" y="3013241"/>
            <a:ext cx="2491104" cy="18222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6091400-E29C-4896-B02E-8988F5089A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987643"/>
            <a:ext cx="2497140" cy="18267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E27DA01-1485-481F-8662-3432AA0A45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27" y="4873429"/>
            <a:ext cx="2491104" cy="182228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3622A30-4C54-4CFE-A40E-E90881AEE8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98" y="4873429"/>
            <a:ext cx="2491104" cy="1822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58EA15E-8983-468F-A8EB-18631F1F68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847831"/>
            <a:ext cx="2491104" cy="1822286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887287" y="1165357"/>
            <a:ext cx="0" cy="54579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47765" y="1237759"/>
            <a:ext cx="0" cy="54579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164516"/>
              </p:ext>
            </p:extLst>
          </p:nvPr>
        </p:nvGraphicFramePr>
        <p:xfrm>
          <a:off x="260466" y="515388"/>
          <a:ext cx="8725593" cy="2521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2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9/03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 err="1" smtClean="0"/>
                        <a:t>어노테이션</a:t>
                      </a:r>
                      <a:endParaRPr lang="en-US" altLang="ko-KR" sz="8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smtClean="0"/>
                        <a:t>E:\01. </a:t>
                      </a:r>
                      <a:r>
                        <a:rPr lang="ko-KR" altLang="en-US" sz="800" dirty="0" smtClean="0"/>
                        <a:t>현미경 이미지 통합</a:t>
                      </a:r>
                      <a:r>
                        <a:rPr lang="en-US" altLang="ko-KR" sz="800" dirty="0" smtClean="0"/>
                        <a:t>\</a:t>
                      </a:r>
                      <a:r>
                        <a:rPr lang="ko-KR" altLang="en-US" sz="800" dirty="0" err="1" smtClean="0"/>
                        <a:t>파일럿용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20210528 colon </a:t>
                      </a:r>
                      <a:r>
                        <a:rPr lang="ko-KR" altLang="en-US" sz="800" dirty="0" smtClean="0"/>
                        <a:t>전문의 </a:t>
                      </a:r>
                      <a:r>
                        <a:rPr lang="en-US" altLang="ko-KR" sz="800" dirty="0" smtClean="0"/>
                        <a:t>annotation\2021.08 colon 2</a:t>
                      </a:r>
                      <a:r>
                        <a:rPr lang="ko-KR" altLang="en-US" sz="800" dirty="0" smtClean="0"/>
                        <a:t>차</a:t>
                      </a:r>
                      <a:r>
                        <a:rPr lang="en-US" altLang="ko-KR" sz="800" dirty="0" smtClean="0"/>
                        <a:t>-4 (978</a:t>
                      </a:r>
                      <a:r>
                        <a:rPr lang="ko-KR" altLang="en-US" sz="800" dirty="0" smtClean="0"/>
                        <a:t>장</a:t>
                      </a:r>
                      <a:r>
                        <a:rPr lang="en-US" altLang="ko-KR" sz="8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smtClean="0"/>
                        <a:t>E:\01. </a:t>
                      </a:r>
                      <a:r>
                        <a:rPr lang="ko-KR" altLang="en-US" sz="800" dirty="0" smtClean="0"/>
                        <a:t>현미경 이미지 통합</a:t>
                      </a:r>
                      <a:r>
                        <a:rPr lang="en-US" altLang="ko-KR" sz="800" dirty="0" smtClean="0"/>
                        <a:t>\</a:t>
                      </a:r>
                      <a:r>
                        <a:rPr lang="ko-KR" altLang="en-US" sz="800" dirty="0" err="1" smtClean="0"/>
                        <a:t>파일럿용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20210528 colon </a:t>
                      </a:r>
                      <a:r>
                        <a:rPr lang="ko-KR" altLang="en-US" sz="800" dirty="0" smtClean="0"/>
                        <a:t>전문의 </a:t>
                      </a:r>
                      <a:r>
                        <a:rPr lang="en-US" altLang="ko-KR" sz="800" dirty="0" smtClean="0"/>
                        <a:t>annotation\2021.09 colon 2</a:t>
                      </a:r>
                      <a:r>
                        <a:rPr lang="ko-KR" altLang="en-US" sz="800" dirty="0" smtClean="0"/>
                        <a:t>차</a:t>
                      </a:r>
                      <a:r>
                        <a:rPr lang="en-US" altLang="ko-KR" sz="800" dirty="0" smtClean="0"/>
                        <a:t>-5 (853</a:t>
                      </a:r>
                      <a:r>
                        <a:rPr lang="ko-KR" altLang="en-US" sz="800" dirty="0" smtClean="0"/>
                        <a:t>장</a:t>
                      </a:r>
                      <a:r>
                        <a:rPr lang="en-US" altLang="ko-KR" sz="800" dirty="0" smtClean="0"/>
                        <a:t>)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 smtClean="0"/>
                        <a:t>정상 이미지 테스트</a:t>
                      </a:r>
                      <a:endParaRPr lang="en-US" altLang="ko-KR" sz="8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smtClean="0"/>
                        <a:t>E:\01. </a:t>
                      </a:r>
                      <a:r>
                        <a:rPr lang="ko-KR" altLang="en-US" sz="800" dirty="0" smtClean="0"/>
                        <a:t>현미경 이미지 통합</a:t>
                      </a:r>
                      <a:r>
                        <a:rPr lang="en-US" altLang="ko-KR" sz="800" dirty="0" smtClean="0"/>
                        <a:t>\20210901 segmentation </a:t>
                      </a:r>
                      <a:r>
                        <a:rPr lang="ko-KR" altLang="en-US" sz="800" dirty="0" err="1" smtClean="0"/>
                        <a:t>여부확인</a:t>
                      </a:r>
                      <a:r>
                        <a:rPr lang="en-US" altLang="ko-KR" sz="800" dirty="0" smtClean="0"/>
                        <a:t>test(N </a:t>
                      </a:r>
                      <a:r>
                        <a:rPr lang="ko-KR" altLang="en-US" sz="800" dirty="0" err="1" smtClean="0"/>
                        <a:t>검체로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test)\</a:t>
                      </a:r>
                      <a:r>
                        <a:rPr lang="ko-KR" altLang="en-US" sz="800" dirty="0" smtClean="0"/>
                        <a:t>대장 </a:t>
                      </a:r>
                      <a:r>
                        <a:rPr lang="en-US" altLang="ko-KR" sz="800" dirty="0" smtClean="0"/>
                        <a:t>N </a:t>
                      </a:r>
                      <a:r>
                        <a:rPr lang="ko-KR" altLang="en-US" sz="800" dirty="0" smtClean="0"/>
                        <a:t>케이스</a:t>
                      </a:r>
                      <a:r>
                        <a:rPr lang="en-US" altLang="ko-KR" sz="800" dirty="0" smtClean="0"/>
                        <a:t>\2021.08.31 </a:t>
                      </a:r>
                      <a:r>
                        <a:rPr lang="ko-KR" altLang="en-US" sz="800" dirty="0" smtClean="0"/>
                        <a:t>촬영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/>
                        <a:t>어노테이션</a:t>
                      </a:r>
                      <a:endParaRPr lang="en-US" altLang="ko-KR" sz="10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/>
                        <a:t>파일럿용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20210528 colon </a:t>
                      </a:r>
                      <a:r>
                        <a:rPr lang="ko-KR" altLang="en-US" sz="1000" dirty="0" smtClean="0"/>
                        <a:t>전문의 </a:t>
                      </a:r>
                      <a:r>
                        <a:rPr lang="en-US" altLang="ko-KR" sz="1000" dirty="0" smtClean="0"/>
                        <a:t>annotation\2021.09 colon 2</a:t>
                      </a:r>
                      <a:r>
                        <a:rPr lang="ko-KR" altLang="en-US" sz="1000" dirty="0" smtClean="0"/>
                        <a:t>차</a:t>
                      </a:r>
                      <a:r>
                        <a:rPr lang="en-US" altLang="ko-KR" sz="1000" dirty="0" smtClean="0"/>
                        <a:t>-6 (1245</a:t>
                      </a:r>
                      <a:r>
                        <a:rPr lang="ko-KR" altLang="en-US" sz="1000" dirty="0" smtClean="0"/>
                        <a:t>장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데이터 혼용 이슈 확인 결과</a:t>
                      </a:r>
                      <a:endParaRPr lang="en-US" altLang="ko-KR" sz="10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정상 사용</a:t>
                      </a:r>
                      <a:endParaRPr lang="en-US" altLang="ko-KR" sz="10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Detection/</a:t>
                      </a:r>
                      <a:r>
                        <a:rPr lang="en-US" altLang="ko-KR" sz="1000" dirty="0" err="1" smtClean="0"/>
                        <a:t>noisefilter</a:t>
                      </a:r>
                      <a:r>
                        <a:rPr lang="en-US" altLang="ko-KR" sz="1000" dirty="0" smtClean="0"/>
                        <a:t>/ binary/</a:t>
                      </a:r>
                      <a:r>
                        <a:rPr lang="ko-KR" altLang="en-US" sz="1000" dirty="0" err="1" smtClean="0"/>
                        <a:t>통합모델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위장</a:t>
                      </a:r>
                      <a:endParaRPr lang="en-US" altLang="ko-KR" sz="10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/>
                        <a:t>Segmentation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smtClean="0"/>
                        <a:t>대장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99491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533281"/>
              </p:ext>
            </p:extLst>
          </p:nvPr>
        </p:nvGraphicFramePr>
        <p:xfrm>
          <a:off x="271550" y="2277266"/>
          <a:ext cx="8725593" cy="4491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172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오분류</a:t>
                      </a:r>
                      <a:r>
                        <a:rPr lang="ko-KR" altLang="en-US" sz="1200" dirty="0" smtClean="0"/>
                        <a:t> 이미지에 대한 실험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노이즈 이미지 대응 수준을 통합 모델에서 테스트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추가 분류 요청이 필요한것으로 확인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이슈 노이즈 이미지 분류 완료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씨젠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이슈 노이즈 분류 결과를 통해 모델 선택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Model 4 </a:t>
                      </a:r>
                      <a:r>
                        <a:rPr lang="ko-KR" altLang="en-US" sz="1200" dirty="0" smtClean="0"/>
                        <a:t>선택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optimal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threshold </a:t>
                      </a:r>
                      <a:r>
                        <a:rPr lang="ko-KR" altLang="en-US" sz="1200" baseline="0" dirty="0" smtClean="0"/>
                        <a:t>선택 실험 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79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29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코드</a:t>
                      </a:r>
                      <a:r>
                        <a:rPr lang="en-US" altLang="ko-KR" sz="1200" baseline="0" dirty="0" smtClean="0"/>
                        <a:t>-</a:t>
                      </a:r>
                      <a:r>
                        <a:rPr lang="ko-KR" altLang="en-US" sz="1200" baseline="0" dirty="0" smtClean="0"/>
                        <a:t>매뉴얼 작성 및 전달 완료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코드 수정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841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추가 데이터로 모델 업데이트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Deeplabv3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err="1" smtClean="0"/>
                        <a:t>MaskRCNN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정상 이미지에 대한 모델 예측 현황 실험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강현정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발표 예정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/>
                        <a:t>코드 수정 및 </a:t>
                      </a:r>
                      <a:r>
                        <a:rPr lang="en-US" altLang="ko-KR" sz="1100" baseline="0" dirty="0" smtClean="0"/>
                        <a:t>segmentation </a:t>
                      </a:r>
                      <a:r>
                        <a:rPr lang="ko-KR" altLang="en-US" sz="1100" baseline="0" dirty="0" smtClean="0"/>
                        <a:t>업데이트 진행중</a:t>
                      </a:r>
                      <a:r>
                        <a:rPr lang="en-US" altLang="ko-KR" sz="1100" baseline="0" dirty="0" smtClean="0"/>
                        <a:t>(‘</a:t>
                      </a:r>
                      <a:r>
                        <a:rPr lang="ko-KR" altLang="en-US" sz="11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Colon -2</a:t>
                      </a:r>
                      <a:r>
                        <a:rPr lang="ko-KR" altLang="en-US" sz="1200" baseline="0" dirty="0" smtClean="0"/>
                        <a:t>차 </a:t>
                      </a:r>
                      <a:r>
                        <a:rPr lang="en-US" altLang="ko-KR" sz="1200" baseline="0" dirty="0" smtClean="0"/>
                        <a:t>5 </a:t>
                      </a:r>
                      <a:r>
                        <a:rPr lang="ko-KR" altLang="en-US" sz="1200" baseline="0" dirty="0" smtClean="0"/>
                        <a:t>적용 실험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err="1" smtClean="0"/>
                        <a:t>홍성래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NET </a:t>
            </a:r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r>
              <a:rPr lang="en-US" altLang="ko-KR" sz="2000" b="1" dirty="0" smtClean="0">
                <a:latin typeface="+mj-ea"/>
                <a:ea typeface="+mj-ea"/>
              </a:rPr>
              <a:t>– 2</a:t>
            </a:r>
            <a:r>
              <a:rPr lang="ko-KR" altLang="en-US" sz="2000" b="1" dirty="0" smtClean="0">
                <a:latin typeface="+mj-ea"/>
                <a:ea typeface="+mj-ea"/>
              </a:rPr>
              <a:t>차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52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 테스트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Graph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Patch level model accuracy for D,M,N,NET(U) </a:t>
            </a:r>
            <a:r>
              <a:rPr lang="en-US" altLang="ko-KR" sz="1600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97.83%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 :  92.0%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62589"/>
              </p:ext>
            </p:extLst>
          </p:nvPr>
        </p:nvGraphicFramePr>
        <p:xfrm>
          <a:off x="5275039" y="700725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49292" y="2637972"/>
            <a:ext cx="8694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latin typeface="+mj-ea"/>
              </a:rPr>
              <a:t>Feature_cube</a:t>
            </a:r>
            <a:r>
              <a:rPr lang="en-US" altLang="ko-KR" sz="1400" b="1" dirty="0" smtClean="0">
                <a:latin typeface="+mj-ea"/>
              </a:rPr>
              <a:t> (*)</a:t>
            </a:r>
            <a:endParaRPr lang="en-US" altLang="ko-KR" sz="14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Patch level model accuracy for D,M,N,NET(U) : </a:t>
            </a:r>
            <a:r>
              <a:rPr lang="en-US" altLang="ko-KR" sz="1400" dirty="0" smtClean="0"/>
              <a:t>90.%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학습이 되지 않는 이슈가 있어서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현재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</a:rPr>
              <a:t>lossDiff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</a:rPr>
              <a:t>모델을 우선적으로 적용하여 실험 중</a:t>
            </a:r>
            <a:endParaRPr lang="en-US" altLang="ko-KR" sz="1400" b="1" dirty="0" smtClean="0">
              <a:solidFill>
                <a:srgbClr val="FF0000"/>
              </a:solidFill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Slide level model </a:t>
            </a:r>
            <a:r>
              <a:rPr lang="en-US" altLang="ko-KR" sz="1400" dirty="0" err="1">
                <a:latin typeface="+mj-ea"/>
              </a:rPr>
              <a:t>acc</a:t>
            </a:r>
            <a:r>
              <a:rPr lang="en-US" altLang="ko-KR" sz="1400" dirty="0">
                <a:latin typeface="+mj-ea"/>
              </a:rPr>
              <a:t>: </a:t>
            </a:r>
            <a:r>
              <a:rPr lang="en-US" altLang="ko-KR" sz="1400" b="1" u="sng" dirty="0">
                <a:latin typeface="+mj-ea"/>
              </a:rPr>
              <a:t>87</a:t>
            </a:r>
            <a:r>
              <a:rPr lang="en-US" altLang="ko-KR" sz="1400" b="1" u="sng" dirty="0" smtClean="0">
                <a:latin typeface="+mj-ea"/>
              </a:rPr>
              <a:t>%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</a:rPr>
              <a:t>설치 위치</a:t>
            </a:r>
            <a:r>
              <a:rPr lang="en-US" altLang="ko-KR" sz="1400" b="1" u="sng" dirty="0">
                <a:latin typeface="+mj-ea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>
                <a:latin typeface="+mj-ea"/>
              </a:rPr>
              <a:t>C:\</a:t>
            </a:r>
            <a:r>
              <a:rPr lang="en-US" altLang="ko-KR" sz="1400" b="1" u="sng" dirty="0" smtClean="0">
                <a:latin typeface="+mj-ea"/>
              </a:rPr>
              <a:t>Users\kaist08\Desktop\backup\FeatureMap_based_system\colon_4class_framework_ori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>
                <a:latin typeface="+mj-ea"/>
              </a:rPr>
              <a:t>서버 메모리 이슈로 정확한 서버 테스트는 진행하지 못함</a:t>
            </a:r>
            <a:endParaRPr lang="en-US" altLang="ko-KR" sz="1400" b="1" u="sng" dirty="0"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292" y="5305883"/>
            <a:ext cx="7929938" cy="738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LossDiff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업데이트</a:t>
            </a:r>
            <a:r>
              <a:rPr lang="en-US" altLang="ko-KR" sz="1400" dirty="0" smtClean="0"/>
              <a:t>: threshold </a:t>
            </a:r>
            <a:r>
              <a:rPr lang="ko-KR" altLang="en-US" sz="1400" dirty="0" smtClean="0"/>
              <a:t>값을 높여서 제거되는 이미지의 수를 줄여서 </a:t>
            </a:r>
            <a:r>
              <a:rPr lang="ko-KR" altLang="en-US" sz="1400" dirty="0" err="1" smtClean="0"/>
              <a:t>재학습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해당 모델을 </a:t>
            </a:r>
            <a:r>
              <a:rPr lang="en-US" altLang="ko-KR" sz="1400" dirty="0" smtClean="0"/>
              <a:t>feature cube</a:t>
            </a:r>
            <a:r>
              <a:rPr lang="ko-KR" altLang="en-US" sz="1400" dirty="0" smtClean="0"/>
              <a:t>에 적용 예정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408" y="5696434"/>
            <a:ext cx="3141605" cy="11163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8333" y="6277191"/>
            <a:ext cx="131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2020.12.31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8794" y="6521197"/>
            <a:ext cx="3325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Featurecube</a:t>
            </a:r>
            <a:r>
              <a:rPr lang="en-US" altLang="ko-KR" sz="1200" dirty="0" smtClean="0"/>
              <a:t> 4class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483033" y="3815217"/>
            <a:ext cx="2585258" cy="1841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275038" y="694225"/>
            <a:ext cx="3561391" cy="20303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5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 테스트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4320" y="496597"/>
            <a:ext cx="869470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Graph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Patch level model accuracy for D,M,N,NET(U) </a:t>
            </a:r>
            <a:r>
              <a:rPr lang="en-US" altLang="ko-KR" sz="1600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차</a:t>
            </a:r>
            <a:r>
              <a:rPr lang="en-US" altLang="ko-KR" sz="1600" dirty="0" smtClean="0"/>
              <a:t>: 97.83%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2</a:t>
            </a:r>
            <a:r>
              <a:rPr lang="ko-KR" altLang="en-US" sz="1400" dirty="0" smtClean="0">
                <a:latin typeface="+mj-ea"/>
              </a:rPr>
              <a:t>차</a:t>
            </a:r>
            <a:r>
              <a:rPr lang="en-US" altLang="ko-KR" sz="1400" dirty="0" smtClean="0">
                <a:latin typeface="+mj-ea"/>
              </a:rPr>
              <a:t>: 96%</a:t>
            </a:r>
            <a:endParaRPr lang="en-US" altLang="ko-KR" sz="11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1</a:t>
            </a:r>
            <a:r>
              <a:rPr lang="ko-KR" altLang="en-US" sz="1400" dirty="0">
                <a:latin typeface="+mj-ea"/>
              </a:rPr>
              <a:t>차</a:t>
            </a:r>
            <a:r>
              <a:rPr lang="en-US" altLang="ko-KR" sz="1400" dirty="0">
                <a:latin typeface="+mj-ea"/>
              </a:rPr>
              <a:t>: 92.0%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</a:t>
            </a:r>
            <a:r>
              <a:rPr lang="ko-KR" altLang="en-US" sz="1400" dirty="0">
                <a:latin typeface="+mj-ea"/>
              </a:rPr>
              <a:t>차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업데이트 </a:t>
            </a:r>
            <a:r>
              <a:rPr lang="en-US" altLang="ko-KR" sz="1400" dirty="0">
                <a:latin typeface="+mj-ea"/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</a:rPr>
              <a:t>95.5 %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</a:rPr>
              <a:t>LossDiff</a:t>
            </a:r>
            <a:r>
              <a:rPr lang="ko-KR" altLang="en-US" sz="1400" dirty="0">
                <a:latin typeface="+mj-ea"/>
              </a:rPr>
              <a:t>의 </a:t>
            </a:r>
            <a:r>
              <a:rPr lang="en-US" altLang="ko-KR" sz="1400" dirty="0">
                <a:latin typeface="+mj-ea"/>
              </a:rPr>
              <a:t>threshold </a:t>
            </a:r>
            <a:r>
              <a:rPr lang="ko-KR" altLang="en-US" sz="1400" dirty="0">
                <a:latin typeface="+mj-ea"/>
              </a:rPr>
              <a:t>값을 완화하여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좀더 일반화된 모델을 유도함 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패치 수 증가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461620"/>
              </p:ext>
            </p:extLst>
          </p:nvPr>
        </p:nvGraphicFramePr>
        <p:xfrm>
          <a:off x="486908" y="3289904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440663"/>
              </p:ext>
            </p:extLst>
          </p:nvPr>
        </p:nvGraphicFramePr>
        <p:xfrm>
          <a:off x="4803985" y="3289904"/>
          <a:ext cx="3561390" cy="206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95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84695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151445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br>
                        <a:rPr lang="en-US" altLang="ko-KR" sz="1100" dirty="0" smtClean="0"/>
                      </a:b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NET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  <a:tr h="345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4244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96477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947261" y="3123649"/>
            <a:ext cx="390698" cy="3325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8" y="5492807"/>
            <a:ext cx="2943225" cy="1304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93" y="5445181"/>
            <a:ext cx="2895600" cy="140017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236922" y="4151746"/>
            <a:ext cx="384752" cy="51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내부 테스트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5958" y="665897"/>
            <a:ext cx="869470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Graph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Patch level model accuracy for D,M,N,NET(U) </a:t>
            </a:r>
            <a:r>
              <a:rPr lang="en-US" altLang="ko-KR" sz="1600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차</a:t>
            </a:r>
            <a:r>
              <a:rPr lang="en-US" altLang="ko-KR" sz="1600" dirty="0" smtClean="0"/>
              <a:t>: 97.83%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2</a:t>
            </a:r>
            <a:r>
              <a:rPr lang="ko-KR" altLang="en-US" sz="1400" dirty="0" smtClean="0">
                <a:latin typeface="+mj-ea"/>
              </a:rPr>
              <a:t>차</a:t>
            </a:r>
            <a:r>
              <a:rPr lang="en-US" altLang="ko-KR" sz="1400" dirty="0" smtClean="0">
                <a:latin typeface="+mj-ea"/>
              </a:rPr>
              <a:t>: 96%</a:t>
            </a:r>
            <a:endParaRPr lang="en-US" altLang="ko-KR" sz="11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Slide level model </a:t>
            </a:r>
            <a:r>
              <a:rPr lang="en-US" altLang="ko-KR" sz="1400" dirty="0" err="1" smtClean="0">
                <a:latin typeface="+mj-ea"/>
              </a:rPr>
              <a:t>acc</a:t>
            </a:r>
            <a:r>
              <a:rPr lang="en-US" altLang="ko-KR" sz="1400" dirty="0" smtClean="0">
                <a:latin typeface="+mj-ea"/>
              </a:rPr>
              <a:t> : 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차</a:t>
            </a:r>
            <a:r>
              <a:rPr lang="en-US" altLang="ko-KR" sz="1400" dirty="0" smtClean="0">
                <a:latin typeface="+mj-ea"/>
              </a:rPr>
              <a:t>: 92.0%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2</a:t>
            </a:r>
            <a:r>
              <a:rPr lang="ko-KR" altLang="en-US" sz="1400" dirty="0" smtClean="0">
                <a:latin typeface="+mj-ea"/>
              </a:rPr>
              <a:t>차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업데이트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en-US" altLang="ko-KR" sz="1400" dirty="0" smtClean="0">
                <a:solidFill>
                  <a:srgbClr val="FF0000"/>
                </a:solidFill>
                <a:latin typeface="+mj-ea"/>
              </a:rPr>
              <a:t>95.5 %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</a:rPr>
              <a:t>LossDiff</a:t>
            </a:r>
            <a:r>
              <a:rPr lang="ko-KR" altLang="en-US" sz="1400" dirty="0" smtClean="0">
                <a:latin typeface="+mj-ea"/>
              </a:rPr>
              <a:t>의 </a:t>
            </a:r>
            <a:r>
              <a:rPr lang="en-US" altLang="ko-KR" sz="1400" dirty="0" smtClean="0">
                <a:latin typeface="+mj-ea"/>
              </a:rPr>
              <a:t>threshold </a:t>
            </a:r>
            <a:r>
              <a:rPr lang="ko-KR" altLang="en-US" sz="1400" dirty="0" smtClean="0">
                <a:latin typeface="+mj-ea"/>
              </a:rPr>
              <a:t>값을 완화하여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좀더 일반화된 모델을 유도함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패치 수 증가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9575" y="3915548"/>
            <a:ext cx="3617978" cy="115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Old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Colon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Model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10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Aug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2018S016884602,N,"['0', '0', '70', '0']"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2018S016771301,N,"['0', '0', '164', '0']"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49575" y="5293306"/>
            <a:ext cx="3552657" cy="1159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New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Colon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model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10 </a:t>
            </a:r>
            <a:r>
              <a:rPr kumimoji="0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sep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2018S016884602,N,"['0', '0', '70', '0']" </a:t>
            </a: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+mj-ea"/>
                <a:ea typeface="+mj-ea"/>
              </a:rPr>
              <a:t>2018S016771301,N,"['0', '0', '164', '0']"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98511" y="4847511"/>
            <a:ext cx="253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D</a:t>
            </a:r>
            <a:r>
              <a:rPr lang="ko-KR" altLang="en-US" dirty="0" smtClean="0"/>
              <a:t>인 슬라이드</a:t>
            </a:r>
            <a:endParaRPr lang="en-US" altLang="ko-KR" dirty="0" smtClean="0"/>
          </a:p>
          <a:p>
            <a:r>
              <a:rPr lang="ko-KR" altLang="en-US" dirty="0" smtClean="0"/>
              <a:t>슬라이드 확인 요청</a:t>
            </a:r>
            <a:endParaRPr lang="ko-KR" altLang="en-US" dirty="0"/>
          </a:p>
        </p:txBody>
      </p:sp>
      <p:sp>
        <p:nvSpPr>
          <p:cNvPr id="8" name="아래쪽 화살표 7"/>
          <p:cNvSpPr/>
          <p:nvPr/>
        </p:nvSpPr>
        <p:spPr>
          <a:xfrm rot="5400000">
            <a:off x="4550185" y="4936921"/>
            <a:ext cx="429139" cy="467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4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슬라이드 성능 변동성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6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변동 확인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위장</a:t>
            </a:r>
            <a:r>
              <a:rPr lang="en-US" altLang="ko-KR" b="1" dirty="0" smtClean="0"/>
              <a:t>) </a:t>
            </a:r>
            <a:r>
              <a:rPr lang="ko-KR" altLang="en-US" b="1" dirty="0" smtClean="0">
                <a:solidFill>
                  <a:srgbClr val="FF0000"/>
                </a:solidFill>
              </a:rPr>
              <a:t>지난주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04746"/>
              </p:ext>
            </p:extLst>
          </p:nvPr>
        </p:nvGraphicFramePr>
        <p:xfrm>
          <a:off x="274320" y="3128171"/>
          <a:ext cx="3761104" cy="853950"/>
        </p:xfrm>
        <a:graphic>
          <a:graphicData uri="http://schemas.openxmlformats.org/drawingml/2006/table">
            <a:tbl>
              <a:tblPr/>
              <a:tblGrid>
                <a:gridCol w="1506336">
                  <a:extLst>
                    <a:ext uri="{9D8B030D-6E8A-4147-A177-3AD203B41FA5}">
                      <a16:colId xmlns:a16="http://schemas.microsoft.com/office/drawing/2014/main" val="371599232"/>
                    </a:ext>
                  </a:extLst>
                </a:gridCol>
                <a:gridCol w="742768">
                  <a:extLst>
                    <a:ext uri="{9D8B030D-6E8A-4147-A177-3AD203B41FA5}">
                      <a16:colId xmlns:a16="http://schemas.microsoft.com/office/drawing/2014/main" val="308894383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9332381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96691614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10152607"/>
                    </a:ext>
                  </a:extLst>
                </a:gridCol>
              </a:tblGrid>
              <a:tr h="114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 Number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Prediction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715385"/>
                  </a:ext>
                </a:extLst>
              </a:tr>
              <a:tr h="1694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0295197020101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|['2'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'46'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'178']|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36488"/>
                  </a:ext>
                </a:extLst>
              </a:tr>
              <a:tr h="1694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0295198010101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'16'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'190']|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540192"/>
                  </a:ext>
                </a:extLst>
              </a:tr>
              <a:tr h="1694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0295198020101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|['5'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'15'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'208']|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324203"/>
                  </a:ext>
                </a:extLst>
              </a:tr>
              <a:tr h="1694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0295198020102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|['6'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'23'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'194']|</a:t>
                      </a:r>
                    </a:p>
                  </a:txBody>
                  <a:tcPr marL="3150" marR="3150" marT="31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41829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87021"/>
              </p:ext>
            </p:extLst>
          </p:nvPr>
        </p:nvGraphicFramePr>
        <p:xfrm>
          <a:off x="4290021" y="1222178"/>
          <a:ext cx="4680000" cy="2543175"/>
        </p:xfrm>
        <a:graphic>
          <a:graphicData uri="http://schemas.openxmlformats.org/drawingml/2006/table">
            <a:tbl>
              <a:tblPr/>
              <a:tblGrid>
                <a:gridCol w="2808000">
                  <a:extLst>
                    <a:ext uri="{9D8B030D-6E8A-4147-A177-3AD203B41FA5}">
                      <a16:colId xmlns:a16="http://schemas.microsoft.com/office/drawing/2014/main" val="196848184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5835073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28152005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9378013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67050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 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Confidence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6995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0295197020101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|['7'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'59'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'164']|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48493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0295197020101_2021-08-24_16-43-32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|['5'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'48'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'166']|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14228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0295197020101_2021-08-24_16-44-34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|['7'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'51'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'173']|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2937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0295198010101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'17'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'195']|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9651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0295198010101_2021-08-24_16-47-04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'189']|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70610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0295198010101_2021-08-24_16-48-03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'14'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'197']|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7588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'227']|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56647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0295198020101_2021-08-24_16-10-46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'213']|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39881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0295198020101_2021-08-24_16-12-04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'210']|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9673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'223']|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5892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0295198020102_2021-08-24_16-16-46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'221']|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695175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'233']|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84560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0295198020103_2021-08-24_16-20-14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'231']|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29737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0295198020103_2021-08-24_16-21-45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|['1'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'226']|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84546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85369"/>
              </p:ext>
            </p:extLst>
          </p:nvPr>
        </p:nvGraphicFramePr>
        <p:xfrm>
          <a:off x="4271977" y="3885285"/>
          <a:ext cx="4680000" cy="2542875"/>
        </p:xfrm>
        <a:graphic>
          <a:graphicData uri="http://schemas.openxmlformats.org/drawingml/2006/table">
            <a:tbl>
              <a:tblPr/>
              <a:tblGrid>
                <a:gridCol w="2808000">
                  <a:extLst>
                    <a:ext uri="{9D8B030D-6E8A-4147-A177-3AD203B41FA5}">
                      <a16:colId xmlns:a16="http://schemas.microsoft.com/office/drawing/2014/main" val="47626925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413344471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4882550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93960569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88265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 Number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Confidence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16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0295197020101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|['3'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'22'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'192']|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335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0295197020101_2021-08-24_15-05-14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|['3'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'30'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'186']|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53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0295197020101_2021-08-24_15-06-11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|['2'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'25'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'188']|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96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0295198010101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'6'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'190']|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133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0295198010101_2021-08-24_15-08-32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'193']|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505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0295198010101_2021-08-24_15-09-31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'18'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'186']|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402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0295198020101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'3'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'206']|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541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0295198020101_2021-08-24_17-57-42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'205']|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597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0295198020101_2021-08-24_17-58-44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'207']|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4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0295198020102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'210']|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24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0295198020102_2021-08-24_18-03-39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'213']|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992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0295198020103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'228']|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22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0295198020103_2021-08-24_18-07-01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'220']|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974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0295198020103_2021-08-24_18-08-31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|['0'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'0'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'226']|</a:t>
                      </a:r>
                    </a:p>
                  </a:txBody>
                  <a:tcPr marL="9505" marR="9505" marT="95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455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2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32645</TotalTime>
  <Words>1629</Words>
  <Application>Microsoft Office PowerPoint</Application>
  <PresentationFormat>화면 슬라이드 쇼(4:3)</PresentationFormat>
  <Paragraphs>459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371</cp:revision>
  <dcterms:created xsi:type="dcterms:W3CDTF">2021-03-24T07:36:17Z</dcterms:created>
  <dcterms:modified xsi:type="dcterms:W3CDTF">2021-09-10T07:02:27Z</dcterms:modified>
</cp:coreProperties>
</file>